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5143500" cx="9144000"/>
  <p:notesSz cx="6858000" cy="9144000"/>
  <p:embeddedFontLst>
    <p:embeddedFont>
      <p:font typeface="Ubuntu"/>
      <p:regular r:id="rId59"/>
      <p:bold r:id="rId60"/>
      <p:italic r:id="rId61"/>
      <p:boldItalic r:id="rId62"/>
    </p:embeddedFont>
    <p:embeddedFont>
      <p:font typeface="Raleway"/>
      <p:regular r:id="rId63"/>
      <p:bold r:id="rId64"/>
      <p:italic r:id="rId65"/>
      <p:boldItalic r:id="rId66"/>
    </p:embeddedFont>
    <p:embeddedFont>
      <p:font typeface="Noto Sans KR"/>
      <p:regular r:id="rId67"/>
      <p:bold r:id="rId68"/>
    </p:embeddedFont>
    <p:embeddedFont>
      <p:font typeface="Staatliches"/>
      <p:regular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Roboto Mon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179">
          <p15:clr>
            <a:srgbClr val="747775"/>
          </p15:clr>
        </p15:guide>
        <p15:guide id="2" pos="238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0" name="김대인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CBB82B-E97B-4E4E-BED6-9CFB145AE004}">
  <a:tblStyle styleId="{F5CBB82B-E97B-4E4E-BED6-9CFB145AE00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79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4.xml"/><Relationship Id="rId75" Type="http://schemas.openxmlformats.org/officeDocument/2006/relationships/font" Target="fonts/RobotoMono-bold.fntdata"/><Relationship Id="rId30" Type="http://schemas.openxmlformats.org/officeDocument/2006/relationships/slide" Target="slides/slide23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6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5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Ubuntu-boldItalic.fntdata"/><Relationship Id="rId61" Type="http://schemas.openxmlformats.org/officeDocument/2006/relationships/font" Target="fonts/Ubuntu-italic.fntdata"/><Relationship Id="rId20" Type="http://schemas.openxmlformats.org/officeDocument/2006/relationships/slide" Target="slides/slide13.xml"/><Relationship Id="rId64" Type="http://schemas.openxmlformats.org/officeDocument/2006/relationships/font" Target="fonts/Raleway-bold.fntdata"/><Relationship Id="rId63" Type="http://schemas.openxmlformats.org/officeDocument/2006/relationships/font" Target="fonts/Raleway-regular.fntdata"/><Relationship Id="rId22" Type="http://schemas.openxmlformats.org/officeDocument/2006/relationships/slide" Target="slides/slide15.xml"/><Relationship Id="rId66" Type="http://schemas.openxmlformats.org/officeDocument/2006/relationships/font" Target="fonts/Raleway-boldItalic.fntdata"/><Relationship Id="rId21" Type="http://schemas.openxmlformats.org/officeDocument/2006/relationships/slide" Target="slides/slide14.xml"/><Relationship Id="rId65" Type="http://schemas.openxmlformats.org/officeDocument/2006/relationships/font" Target="fonts/Raleway-italic.fntdata"/><Relationship Id="rId24" Type="http://schemas.openxmlformats.org/officeDocument/2006/relationships/slide" Target="slides/slide17.xml"/><Relationship Id="rId68" Type="http://schemas.openxmlformats.org/officeDocument/2006/relationships/font" Target="fonts/NotoSansKR-bold.fntdata"/><Relationship Id="rId23" Type="http://schemas.openxmlformats.org/officeDocument/2006/relationships/slide" Target="slides/slide16.xml"/><Relationship Id="rId67" Type="http://schemas.openxmlformats.org/officeDocument/2006/relationships/font" Target="fonts/NotoSansKR-regular.fntdata"/><Relationship Id="rId60" Type="http://schemas.openxmlformats.org/officeDocument/2006/relationships/font" Target="fonts/Ubuntu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Staatliches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Ubuntu-regular.fntdata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15T03:57:15.390">
    <p:pos x="6000" y="0"/>
    <p:text>이 부분도 조금은 표시하거나 나눠서 설명해주세요~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5-15T03:58:11.686">
    <p:pos x="6000" y="0"/>
    <p:text>빈 공간이 다소 커서 구도가 다소 불안정한 느낌이 들어요~ 중간으로 합쳐주거나 한쪽만 빈 공간이 너무 큰게 없게 해주세요~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5-15T03:16:55.680">
    <p:pos x="6000" y="0"/>
    <p:text>영상이 중복입니다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5-15T04:00:47.060">
    <p:pos x="6000" y="0"/>
    <p:text>위 페이지의 문제와 합쳐줘요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05-15T03:24:06.918">
    <p:pos x="6000" y="0"/>
    <p:text>이미지 먼저 보여주세요~</p:text>
  </p:cm>
  <p:cm authorId="0" idx="6" dt="2025-05-15T04:00:32.436">
    <p:pos x="6000" y="100"/>
    <p:text>여기서 먼저 
1. 무슨 문제를 봉착했는지 설명
2. 왜 일어났는지 설명
3. 해결 방법이 어떤걸 발견했는지?
4. 원인을 해결했더니 결과는 어땠는지?</p:text>
  </p:cm>
  <p:cm authorId="0" idx="7" dt="2025-05-15T03:59:02.659">
    <p:pos x="6000" y="100"/>
    <p:text>_Marked as resolved_</p:text>
  </p:cm>
  <p:cm authorId="0" idx="8" dt="2025-05-15T03:59:33.446">
    <p:pos x="6000" y="100"/>
    <p:text>_Re-opened_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5-05-15T04:45:05.202">
    <p:pos x="6000" y="0"/>
    <p:text>윗 부분에 원인 2 나눕시다</p:text>
  </p:cm>
  <p:cm authorId="0" idx="10" dt="2025-05-15T03:26:23.173">
    <p:pos x="6000" y="100"/>
    <p:text>해당 문제 영상을 올리면 좋을듯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8e867b0d1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8e867b0d1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4번 DUST 팀의 발표를 진행하겠습니다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저희팀은 희토류 및 광물 자원의 운송 과정을 배경으로 하여 스마트 운송 관제 시스템을 구현 해 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[초안]</a:t>
            </a:r>
            <a:br>
              <a:rPr lang="ko"/>
            </a:br>
            <a:br>
              <a:rPr lang="ko"/>
            </a:br>
            <a:r>
              <a:rPr lang="ko">
                <a:solidFill>
                  <a:schemeClr val="dk1"/>
                </a:solidFill>
              </a:rPr>
              <a:t>안녕하세요, 저희는 D.U.S.T 팀입니다.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본 프로젝트는 ‘</a:t>
            </a:r>
            <a:r>
              <a:rPr b="1" lang="ko">
                <a:solidFill>
                  <a:schemeClr val="dk1"/>
                </a:solidFill>
              </a:rPr>
              <a:t>희토류 및 광물 자원 운송을 위한 IoT 기반 자율 운송관제 시스템</a:t>
            </a:r>
            <a:r>
              <a:rPr lang="ko">
                <a:solidFill>
                  <a:schemeClr val="dk1"/>
                </a:solidFill>
              </a:rPr>
              <a:t>’을 구현하는 것을 목표로 진행했습니다.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프로젝트 이름인 D.U.S.T는 </a:t>
            </a:r>
            <a:r>
              <a:rPr i="1" lang="ko">
                <a:solidFill>
                  <a:schemeClr val="dk1"/>
                </a:solidFill>
              </a:rPr>
              <a:t>Dynamic Unified Smart Transport</a:t>
            </a:r>
            <a:r>
              <a:rPr lang="ko">
                <a:solidFill>
                  <a:schemeClr val="dk1"/>
                </a:solidFill>
              </a:rPr>
              <a:t>의 약자로, </a:t>
            </a:r>
            <a:r>
              <a:rPr b="1" lang="ko">
                <a:solidFill>
                  <a:schemeClr val="dk1"/>
                </a:solidFill>
              </a:rPr>
              <a:t>통합적이고 유연한 자율 운송 시스템</a:t>
            </a:r>
            <a:r>
              <a:rPr lang="ko">
                <a:solidFill>
                  <a:schemeClr val="dk1"/>
                </a:solidFill>
              </a:rPr>
              <a:t>을 구현하는 것을 목적으로 한다는 점에서 프로젝트명으로 정하였습니다.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8e867b0d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8e867b0d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8e867b0d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8e867b0d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8e867b0d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8e867b0d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8e867b0d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8e867b0d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8aef3a8f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8aef3a8f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8e867b0d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8e867b0d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8e867b0d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8e867b0d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8e867b0d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8e867b0d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8e867b0d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8e867b0d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8e867b0d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8e867b0d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8aef3a8fc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8aef3a8fc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 프로젝트의 전체 흐름은 다음과 같습니다: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프로젝트는 어떤식으로 기획했으며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전체 시스템의 모습을 살펴보고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실제로 구현된 기능들의 영상자료들을 보여드리고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마지막으로 프로젝트를 마무리하면서의 소감을 말씀드리고 Q&amp;A 를 진행하겠습니다.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8e867b0d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8e867b0d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8e867b0d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8e867b0d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8aef3a8f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8aef3a8f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8e867b0d1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8e867b0d1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8e867b0d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8e867b0d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8e867b0d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8e867b0d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8aef3a8f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8aef3a8f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8418a5ae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8418a5ae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8aef3a8f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8aef3a8f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8418a5ae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8418a5ae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332a0c13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332a0c13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 프로젝트 기획에 대해 설명드리겠습니다.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8aef3a8f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8aef3a8f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8aef3a8f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8aef3a8f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8e867b0d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8e867b0d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8aef3a8fc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8aef3a8f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8418a5ae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8418a5ae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8e867b0d1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8e867b0d1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8e867b0d1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8e867b0d1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네개의 탭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메인 모니터: 위치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배터리 바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8418a5ae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58418a5ae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제어 팝업창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8e867b0d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8e867b0d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데이터 베이스를 조회 할 수 있는 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미션 종합 조회 테이블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적재지 선택 + 미션 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8e867b0d1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8e867b0d1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서버의 상태 / 시설물 상태 - 모든 이벤트 로그를 표현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필터링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332a0c13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332a0c13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-최근 산업 현장에서 </a:t>
            </a:r>
            <a:r>
              <a:rPr b="1" lang="ko">
                <a:solidFill>
                  <a:schemeClr val="dk1"/>
                </a:solidFill>
              </a:rPr>
              <a:t>자율화</a:t>
            </a:r>
            <a:r>
              <a:rPr lang="ko">
                <a:solidFill>
                  <a:schemeClr val="dk1"/>
                </a:solidFill>
              </a:rPr>
              <a:t>에 대한 수요가 높아진다.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-특히 </a:t>
            </a:r>
            <a:r>
              <a:rPr b="1" lang="ko">
                <a:solidFill>
                  <a:schemeClr val="dk1"/>
                </a:solidFill>
              </a:rPr>
              <a:t>광물 및 희토류 자원 운송</a:t>
            </a:r>
            <a:r>
              <a:rPr lang="ko">
                <a:solidFill>
                  <a:schemeClr val="dk1"/>
                </a:solidFill>
              </a:rPr>
              <a:t>은 </a:t>
            </a:r>
            <a:r>
              <a:rPr b="1" lang="ko">
                <a:solidFill>
                  <a:schemeClr val="dk1"/>
                </a:solidFill>
              </a:rPr>
              <a:t>위험 지역, 무인 지대</a:t>
            </a:r>
            <a:r>
              <a:rPr lang="ko">
                <a:solidFill>
                  <a:schemeClr val="dk1"/>
                </a:solidFill>
              </a:rPr>
              <a:t>와 같이 사람이 직접 접근하기 어려운 환경이 많다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-이러한 환경에 적합한 </a:t>
            </a:r>
            <a:r>
              <a:rPr b="1" lang="ko">
                <a:solidFill>
                  <a:schemeClr val="dk1"/>
                </a:solidFill>
              </a:rPr>
              <a:t>지능형 운송 시스템</a:t>
            </a:r>
            <a:r>
              <a:rPr lang="ko">
                <a:solidFill>
                  <a:schemeClr val="dk1"/>
                </a:solidFill>
              </a:rPr>
              <a:t>을 만들고자 본 프로젝트를 기획하게 되었습니다.</a:t>
            </a:r>
            <a:br>
              <a:rPr lang="ko"/>
            </a:br>
            <a:br>
              <a:rPr lang="ko"/>
            </a:br>
            <a:r>
              <a:rPr lang="ko"/>
              <a:t>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r>
              <a:rPr lang="ko"/>
              <a:t>- 세상엔 인간이 하기에 너무도 위험천만한 일들이 많고, 그러한 작업들을 자동화하여 사람들이 안전하게 일을 진행할 수 있도록 보탬이 되는 것이 바로 로봇의 본 역할이지 않을까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그런 의미에서, 현실세상의 작업 환경을 작은 스케일로 시뮬레이션화 하여, 자동화 기술들이 실제 산업 환경에서 어떻게 적용될지 간접적으로 체험하기 위해 이번 주제를 설정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희토류 광물을 운반하는 것은 그러한 산업중 하나의 예시로서 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8e867b0d1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8e867b0d1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설정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: 배터리 경고, 시설 자동 제한 시간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네트워크: 통신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DB: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8e867b0d1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8e867b0d1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8e867b0d1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58e867b0d1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8e867b0d1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58e867b0d1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58e867b0d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58e867b0d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8aef3a8fc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58aef3a8f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RFID RC522 인식으로 인한 라인 주행간섭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원인: RC522태그가 트럭 바닥에서 카드를 읽는 도중 루프구간 주행제어에도 간섭을 받아 라인을 이탈해버리는 문자가 발생함.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해결: rfid 카드 인식 도중에는 주행제어를 잠시 동안 끄고 단순히 직진을 할 수 있도록 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(그래도 완전히 rfid카드를 읽는 상태에서 계속 주행제어를 하는 것은 완벽하게 해결하지 못함)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58418a5ae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58418a5ae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라인 주행을 테스트하는 과정에서 </a:t>
            </a:r>
            <a:r>
              <a:rPr lang="ko"/>
              <a:t>문제가 통신간의 송수신’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JSON은 사람이 읽기 쉬운 형식</a:t>
            </a:r>
            <a:r>
              <a:rPr lang="ko">
                <a:solidFill>
                  <a:schemeClr val="dk1"/>
                </a:solidFill>
              </a:rPr>
              <a:t>이지만, 문자열 기반이므로 송수신 시 </a:t>
            </a:r>
            <a:r>
              <a:rPr b="1" lang="ko">
                <a:solidFill>
                  <a:schemeClr val="dk1"/>
                </a:solidFill>
              </a:rPr>
              <a:t>파싱 비용이 큼</a:t>
            </a:r>
            <a:r>
              <a:rPr lang="k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특히 작은 MCU(예: ESP32)에서는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ArduinoJson</a:t>
            </a:r>
            <a:r>
              <a:rPr lang="ko">
                <a:solidFill>
                  <a:schemeClr val="dk1"/>
                </a:solidFill>
              </a:rPr>
              <a:t> 라이브러리로 JSON 파싱 시 </a:t>
            </a:r>
            <a:r>
              <a:rPr b="1" lang="ko">
                <a:solidFill>
                  <a:schemeClr val="dk1"/>
                </a:solidFill>
              </a:rPr>
              <a:t>RAM과 CPU 사용량이 많고</a:t>
            </a:r>
            <a:r>
              <a:rPr lang="ko">
                <a:solidFill>
                  <a:schemeClr val="dk1"/>
                </a:solidFill>
              </a:rPr>
              <a:t>, 속도 저하 발생.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JSON은 약 </a:t>
            </a:r>
            <a:r>
              <a:rPr b="1" lang="ko">
                <a:solidFill>
                  <a:schemeClr val="dk1"/>
                </a:solidFill>
              </a:rPr>
              <a:t>60~100 bytes</a:t>
            </a:r>
            <a:r>
              <a:rPr lang="ko">
                <a:solidFill>
                  <a:schemeClr val="dk1"/>
                </a:solidFill>
              </a:rPr>
              <a:t> 소모됨 (공백 포함 시 더 큼).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트럭은 WiFi 환경에서 여러 센서(RFID, 초음파, PID 주행 등)와 병렬로 동작하므로 </a:t>
            </a:r>
            <a:r>
              <a:rPr b="1" lang="ko">
                <a:solidFill>
                  <a:schemeClr val="dk1"/>
                </a:solidFill>
              </a:rPr>
              <a:t>메시지 처리 속도 및 메모리 여유가 중요</a:t>
            </a:r>
            <a:r>
              <a:rPr lang="ko">
                <a:solidFill>
                  <a:schemeClr val="dk1"/>
                </a:solidFill>
              </a:rPr>
              <a:t>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byte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3~5 bytes로 전송</a:t>
            </a:r>
            <a:r>
              <a:rPr lang="ko">
                <a:solidFill>
                  <a:schemeClr val="dk1"/>
                </a:solidFill>
              </a:rPr>
              <a:t> 가능 → 약 </a:t>
            </a:r>
            <a:r>
              <a:rPr b="1" lang="ko">
                <a:solidFill>
                  <a:schemeClr val="dk1"/>
                </a:solidFill>
              </a:rPr>
              <a:t>80% 이상 절감</a:t>
            </a:r>
            <a:r>
              <a:rPr lang="ko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속도향상 및 지연 감소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크기 절감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처리 로직 단순화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8e867b0d1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58e867b0d1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라인 주행을 테스트하는 과정에서 문제가 통신간의 송수신’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JSON은 사람이 읽기 쉬운 형식</a:t>
            </a:r>
            <a:r>
              <a:rPr lang="ko">
                <a:solidFill>
                  <a:schemeClr val="dk1"/>
                </a:solidFill>
              </a:rPr>
              <a:t>이지만, 문자열 기반이므로 송수신 시 </a:t>
            </a:r>
            <a:r>
              <a:rPr b="1" lang="ko">
                <a:solidFill>
                  <a:schemeClr val="dk1"/>
                </a:solidFill>
              </a:rPr>
              <a:t>파싱 비용이 큼</a:t>
            </a:r>
            <a:r>
              <a:rPr lang="k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특히 작은 MCU(예: ESP32)에서는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ArduinoJson</a:t>
            </a:r>
            <a:r>
              <a:rPr lang="ko">
                <a:solidFill>
                  <a:schemeClr val="dk1"/>
                </a:solidFill>
              </a:rPr>
              <a:t> 라이브러리로 JSON 파싱 시 </a:t>
            </a:r>
            <a:r>
              <a:rPr b="1" lang="ko">
                <a:solidFill>
                  <a:schemeClr val="dk1"/>
                </a:solidFill>
              </a:rPr>
              <a:t>RAM과 CPU 사용량이 많고</a:t>
            </a:r>
            <a:r>
              <a:rPr lang="ko">
                <a:solidFill>
                  <a:schemeClr val="dk1"/>
                </a:solidFill>
              </a:rPr>
              <a:t>, 속도 저하 발생.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JSON은 약 </a:t>
            </a:r>
            <a:r>
              <a:rPr b="1" lang="ko">
                <a:solidFill>
                  <a:schemeClr val="dk1"/>
                </a:solidFill>
              </a:rPr>
              <a:t>60~100 bytes</a:t>
            </a:r>
            <a:r>
              <a:rPr lang="ko">
                <a:solidFill>
                  <a:schemeClr val="dk1"/>
                </a:solidFill>
              </a:rPr>
              <a:t> 소모됨 (공백 포함 시 더 큼).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트럭은 WiFi 환경에서 여러 센서(RFID, 초음파, PID 주행 등)와 병렬로 동작하므로 </a:t>
            </a:r>
            <a:r>
              <a:rPr b="1" lang="ko">
                <a:solidFill>
                  <a:schemeClr val="dk1"/>
                </a:solidFill>
              </a:rPr>
              <a:t>메시지 처리 속도 및 메모리 여유가 중요</a:t>
            </a:r>
            <a:r>
              <a:rPr lang="ko">
                <a:solidFill>
                  <a:schemeClr val="dk1"/>
                </a:solidFill>
              </a:rPr>
              <a:t>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byte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3~5 bytes로 전송</a:t>
            </a:r>
            <a:r>
              <a:rPr lang="ko">
                <a:solidFill>
                  <a:schemeClr val="dk1"/>
                </a:solidFill>
              </a:rPr>
              <a:t> 가능 → 약 </a:t>
            </a:r>
            <a:r>
              <a:rPr b="1" lang="ko">
                <a:solidFill>
                  <a:schemeClr val="dk1"/>
                </a:solidFill>
              </a:rPr>
              <a:t>80% 이상 절감</a:t>
            </a:r>
            <a:r>
              <a:rPr lang="ko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속도향상 및 지연 감소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크기 절감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처리 로직 단순화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8418a5ae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58418a5ae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8e867b0d1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8e867b0d1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8e867b0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8e867b0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/>
              <a:t>가설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우리의 주 고객은 물건조달과 운반된 물품들을 자동적으로 프로세싱하는 시스템이 필요한 상대라는 가정하에 진행</a:t>
            </a:r>
            <a:r>
              <a:rPr lang="ko"/>
              <a:t>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고객은 아래와 같은 요구</a:t>
            </a:r>
            <a:r>
              <a:rPr lang="ko"/>
              <a:t>사항이 있을것</a:t>
            </a:r>
            <a:r>
              <a:rPr lang="ko"/>
              <a:t>이라는 가정: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- 물건을 싣는 위치에서 목표 지점까지 알아서 운반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- 운반 미션이 주어지면 중앙 서버와 차량이 조율하여 상황에 알맞게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- 차량의 운반 작업이 진행되는 과정에서 거쳐가는 모든 기구와 시설들이 사람의 힘 없이 자동적으로 처리되는 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- 중앙에서 이 모든 요소들을 통제하고 모니터링할 수 있어야하는 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8aef3a8f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8aef3a8f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위는 하나의 임무를 부여 받은 트럭이 하나의 사이클을 온전하게 수행하는 과정을 하나의 영상으로 담은 것입니다.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8e867b0d1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58e867b0d1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8e867b0d1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8e867b0d1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위의 사용자 요구사항을 기반으로 여러 기능들을 구상했고, 그 기능들을 대표로 다섯가지 정도 추려내 보았습니다.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1ccce4e5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1ccce4e5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@</a:t>
            </a:r>
            <a:r>
              <a:rPr lang="ko"/>
              <a:t>이건우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1a1c1fd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1a1c1f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8e867b0d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8e867b0d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1C23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0" y="0"/>
            <a:ext cx="22818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1" name="Google Shape;7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1"/>
          <p:cNvSpPr txBox="1"/>
          <p:nvPr>
            <p:ph type="title"/>
          </p:nvPr>
        </p:nvSpPr>
        <p:spPr>
          <a:xfrm>
            <a:off x="333302" y="1312300"/>
            <a:ext cx="1644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0" name="Google Shape;80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E69138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" name="Google Shape;17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9" name="Google Shape;19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FFE599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6" name="Google Shape;36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4" name="Google Shape;64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gif"/><Relationship Id="rId5" Type="http://schemas.openxmlformats.org/officeDocument/2006/relationships/image" Target="../media/image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2.xml"/><Relationship Id="rId4" Type="http://schemas.openxmlformats.org/officeDocument/2006/relationships/image" Target="../media/image6.gif"/><Relationship Id="rId5" Type="http://schemas.openxmlformats.org/officeDocument/2006/relationships/image" Target="../media/image12.gif"/><Relationship Id="rId6" Type="http://schemas.openxmlformats.org/officeDocument/2006/relationships/image" Target="../media/image4.png"/><Relationship Id="rId7" Type="http://schemas.openxmlformats.org/officeDocument/2006/relationships/image" Target="../media/image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3.xml"/><Relationship Id="rId4" Type="http://schemas.openxmlformats.org/officeDocument/2006/relationships/image" Target="../media/image8.gif"/><Relationship Id="rId5" Type="http://schemas.openxmlformats.org/officeDocument/2006/relationships/image" Target="../media/image7.gif"/><Relationship Id="rId6" Type="http://schemas.openxmlformats.org/officeDocument/2006/relationships/image" Target="../media/image13.png"/><Relationship Id="rId7" Type="http://schemas.openxmlformats.org/officeDocument/2006/relationships/image" Target="../media/image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Relationship Id="rId5" Type="http://schemas.openxmlformats.org/officeDocument/2006/relationships/image" Target="../media/image14.png"/><Relationship Id="rId6" Type="http://schemas.openxmlformats.org/officeDocument/2006/relationships/image" Target="../media/image1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gif"/><Relationship Id="rId4" Type="http://schemas.openxmlformats.org/officeDocument/2006/relationships/image" Target="../media/image22.gif"/><Relationship Id="rId5" Type="http://schemas.openxmlformats.org/officeDocument/2006/relationships/image" Target="../media/image16.png"/><Relationship Id="rId6" Type="http://schemas.openxmlformats.org/officeDocument/2006/relationships/image" Target="../media/image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4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5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6.xml"/><Relationship Id="rId4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rive.google.com/file/d/1G85qDyuUdnTJGjfpMndjH2arzndw3JOB/view" TargetMode="External"/><Relationship Id="rId4" Type="http://schemas.openxmlformats.org/officeDocument/2006/relationships/image" Target="../media/image2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/>
        </p:nvSpPr>
        <p:spPr>
          <a:xfrm>
            <a:off x="6667800" y="4708500"/>
            <a:ext cx="2476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oto Sans KR"/>
                <a:ea typeface="Noto Sans KR"/>
                <a:cs typeface="Noto Sans KR"/>
                <a:sym typeface="Noto Sans KR"/>
              </a:rPr>
              <a:t>TEAM: </a:t>
            </a:r>
            <a:r>
              <a:rPr b="1" lang="ko" sz="1100">
                <a:latin typeface="Noto Sans KR"/>
                <a:ea typeface="Noto Sans KR"/>
                <a:cs typeface="Noto Sans KR"/>
                <a:sym typeface="Noto Sans KR"/>
              </a:rPr>
              <a:t>김대인, 이건우, 이승훈, 장진혁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2" name="Google Shape;92;p15" title="truck7.jpg"/>
          <p:cNvPicPr preferRelativeResize="0"/>
          <p:nvPr/>
        </p:nvPicPr>
        <p:blipFill rotWithShape="1">
          <a:blip r:embed="rId3">
            <a:alphaModFix/>
          </a:blip>
          <a:srcRect b="11356" l="0" r="9214" t="3063"/>
          <a:stretch/>
        </p:blipFill>
        <p:spPr>
          <a:xfrm>
            <a:off x="0" y="0"/>
            <a:ext cx="3637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3994525" y="2025650"/>
            <a:ext cx="48204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latin typeface="Noto Sans KR"/>
                <a:ea typeface="Noto Sans KR"/>
                <a:cs typeface="Noto Sans KR"/>
                <a:sym typeface="Noto Sans KR"/>
              </a:rPr>
              <a:t>스마트 운송 관제 시스템</a:t>
            </a:r>
            <a:endParaRPr b="1" sz="2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3994525" y="2882500"/>
            <a:ext cx="4518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feat. 희토류 및 광물 자원 운송</a:t>
            </a:r>
            <a:endParaRPr sz="1500">
              <a:solidFill>
                <a:srgbClr val="292A2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3994525" y="945925"/>
            <a:ext cx="26094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</a:t>
            </a:r>
            <a:endParaRPr b="1" sz="4600">
              <a:solidFill>
                <a:srgbClr val="292A2E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3994525" y="1622725"/>
            <a:ext cx="280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292A2E"/>
                </a:solidFill>
                <a:latin typeface="Ubuntu"/>
                <a:ea typeface="Ubuntu"/>
                <a:cs typeface="Ubuntu"/>
                <a:sym typeface="Ubuntu"/>
              </a:rPr>
              <a:t>Dynamic Unified Smart Transport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3" name="Google Shape;203;p2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저장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중앙 관리 시설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적재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80600" y="1848275"/>
            <a:ext cx="2606400" cy="208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red truck is driving down the road on a white background .(Tenor 제공)"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148600" y="2489941"/>
            <a:ext cx="1105500" cy="64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" name="Google Shape;234;p2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저장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중앙 관리 시설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적재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5"/>
          <p:cNvSpPr/>
          <p:nvPr/>
        </p:nvSpPr>
        <p:spPr>
          <a:xfrm flipH="1">
            <a:off x="3147825" y="837925"/>
            <a:ext cx="3149700" cy="122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red truck is driving down the road on a white background .(Tenor 제공)"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088350" y="970041"/>
            <a:ext cx="1105500" cy="64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5" name="Google Shape;265;p2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6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3" name="Google Shape;273;p26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저장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중앙 관리 시설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적재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6"/>
          <p:cNvSpPr/>
          <p:nvPr/>
        </p:nvSpPr>
        <p:spPr>
          <a:xfrm flipH="1">
            <a:off x="6709550" y="1841250"/>
            <a:ext cx="2343000" cy="19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red truck is driving down the road on a white background .(Tenor 제공)"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7957075" y="2389916"/>
            <a:ext cx="1105500" cy="64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아키텍쳐</a:t>
            </a:r>
            <a:endParaRPr/>
          </a:p>
        </p:txBody>
      </p:sp>
      <p:pic>
        <p:nvPicPr>
          <p:cNvPr id="295" name="Google Shape;295;p27" title="system_archi-Main_v3_fix.drawio.png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>
            <a:off x="1076875" y="927925"/>
            <a:ext cx="6649099" cy="41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아키텍쳐</a:t>
            </a:r>
            <a:endParaRPr/>
          </a:p>
        </p:txBody>
      </p:sp>
      <p:pic>
        <p:nvPicPr>
          <p:cNvPr id="301" name="Google Shape;301;p28" title="system_archi-Main_v3_fix.drawio.png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>
            <a:off x="1076875" y="927925"/>
            <a:ext cx="6649099" cy="41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/>
          <p:nvPr/>
        </p:nvSpPr>
        <p:spPr>
          <a:xfrm flipH="1">
            <a:off x="1207850" y="1102100"/>
            <a:ext cx="3234600" cy="209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아키텍쳐</a:t>
            </a:r>
            <a:endParaRPr/>
          </a:p>
        </p:txBody>
      </p:sp>
      <p:pic>
        <p:nvPicPr>
          <p:cNvPr id="308" name="Google Shape;308;p29" title="system_archi-Main_v3_fix.drawio.png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>
            <a:off x="1076875" y="927925"/>
            <a:ext cx="6649099" cy="41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/>
          <p:nvPr/>
        </p:nvSpPr>
        <p:spPr>
          <a:xfrm flipH="1">
            <a:off x="4431100" y="1086875"/>
            <a:ext cx="3234600" cy="209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아키텍쳐</a:t>
            </a:r>
            <a:endParaRPr/>
          </a:p>
        </p:txBody>
      </p:sp>
      <p:pic>
        <p:nvPicPr>
          <p:cNvPr id="315" name="Google Shape;315;p30" title="system_archi-Main_v3_fix.drawio.png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>
            <a:off x="1076875" y="927925"/>
            <a:ext cx="6649099" cy="41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/>
          <p:nvPr/>
        </p:nvSpPr>
        <p:spPr>
          <a:xfrm flipH="1">
            <a:off x="1223150" y="3205225"/>
            <a:ext cx="6381600" cy="17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소프트웨어 아키텍쳐</a:t>
            </a:r>
            <a:endParaRPr/>
          </a:p>
        </p:txBody>
      </p:sp>
      <p:pic>
        <p:nvPicPr>
          <p:cNvPr id="322" name="Google Shape;322;p31" title="system_architecture (1).drawio.png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2861825" y="907150"/>
            <a:ext cx="3420350" cy="3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24" name="Google Shape;324;p31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2" title="system_architecture (1).drawio.png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2861825" y="907150"/>
            <a:ext cx="3420350" cy="3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소프트웨어 아키텍쳐</a:t>
            </a:r>
            <a:endParaRPr/>
          </a:p>
        </p:txBody>
      </p:sp>
      <p:sp>
        <p:nvSpPr>
          <p:cNvPr id="331" name="Google Shape;331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32" name="Google Shape;332;p32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33" name="Google Shape;333;p32"/>
          <p:cNvSpPr/>
          <p:nvPr/>
        </p:nvSpPr>
        <p:spPr>
          <a:xfrm>
            <a:off x="2797800" y="862525"/>
            <a:ext cx="3548400" cy="127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3" title="system_architecture (1).drawio.png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2861825" y="907150"/>
            <a:ext cx="3420350" cy="3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소프트웨어 아키텍쳐</a:t>
            </a:r>
            <a:endParaRPr/>
          </a:p>
        </p:txBody>
      </p:sp>
      <p:sp>
        <p:nvSpPr>
          <p:cNvPr id="340" name="Google Shape;340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41" name="Google Shape;341;p33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2797800" y="2168900"/>
            <a:ext cx="3548400" cy="186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33302" y="1312300"/>
            <a:ext cx="1644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2958300" y="1236100"/>
            <a:ext cx="50484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소개</a:t>
            </a:r>
            <a:endParaRPr b="1"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2. 시스템 구성 및 아키텍처</a:t>
            </a:r>
            <a:endParaRPr b="1"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3. 시스템 구현</a:t>
            </a:r>
            <a:endParaRPr b="1"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4. 결론 및 고찰</a:t>
            </a:r>
            <a:endParaRPr b="1"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5. Q&amp;A</a:t>
            </a:r>
            <a:endParaRPr b="1"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4" title="system_architecture (1).drawio.png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2861825" y="907150"/>
            <a:ext cx="3420350" cy="3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소프트웨어 아키텍쳐</a:t>
            </a:r>
            <a:endParaRPr/>
          </a:p>
        </p:txBody>
      </p:sp>
      <p:sp>
        <p:nvSpPr>
          <p:cNvPr id="349" name="Google Shape;349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50" name="Google Shape;350;p34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2797800" y="4089875"/>
            <a:ext cx="3548400" cy="66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357" name="Google Shape;3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00" y="845150"/>
            <a:ext cx="4105425" cy="42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00" y="845150"/>
            <a:ext cx="4105425" cy="42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6"/>
          <p:cNvSpPr/>
          <p:nvPr/>
        </p:nvSpPr>
        <p:spPr>
          <a:xfrm>
            <a:off x="2408600" y="876300"/>
            <a:ext cx="1371300" cy="365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370" name="Google Shape;3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00" y="845150"/>
            <a:ext cx="4105425" cy="42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/>
          <p:nvPr/>
        </p:nvSpPr>
        <p:spPr>
          <a:xfrm>
            <a:off x="3878575" y="876300"/>
            <a:ext cx="1333500" cy="227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377" name="Google Shape;3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00" y="845150"/>
            <a:ext cx="4105425" cy="42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8"/>
          <p:cNvSpPr/>
          <p:nvPr/>
        </p:nvSpPr>
        <p:spPr>
          <a:xfrm>
            <a:off x="3878575" y="3139450"/>
            <a:ext cx="1333500" cy="196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00" y="845150"/>
            <a:ext cx="4105425" cy="42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/>
          <p:nvPr/>
        </p:nvSpPr>
        <p:spPr>
          <a:xfrm>
            <a:off x="5189225" y="876300"/>
            <a:ext cx="1386900" cy="426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 시스템 구현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Truck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5" y="913950"/>
            <a:ext cx="3460687" cy="1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25" y="3016675"/>
            <a:ext cx="3460675" cy="1947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2" name="Google Shape;402;p42"/>
          <p:cNvGraphicFramePr/>
          <p:nvPr/>
        </p:nvGraphicFramePr>
        <p:xfrm>
          <a:off x="4099488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{F5CBB82B-E97B-4E4E-BED6-9CFB145AE004}</a:tableStyleId>
              </a:tblPr>
              <a:tblGrid>
                <a:gridCol w="1041025"/>
                <a:gridCol w="1192975"/>
                <a:gridCol w="2649425"/>
              </a:tblGrid>
              <a:tr h="904575">
                <a:tc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자율 주행 트럭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자율 주행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반자동 ​주행 (라인트레이싱)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주행 속도 조절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56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9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충돌 방지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전방 장애물 감지시 자동 정차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적하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​화물 자동 적하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5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 파악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실시간 배터리(가상) 상태 감지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활동 상태 감지 (미션/이동/정지/대기)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파악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상태, 중앙서버 업데이트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3" name="Google Shape;403;p4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자율 주행 트럭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Facilities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 프로젝트 소개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 </a:t>
            </a:r>
            <a:r>
              <a:rPr lang="ko"/>
              <a:t>게이트</a:t>
            </a:r>
            <a:r>
              <a:rPr lang="ko"/>
              <a:t> 시설 </a:t>
            </a:r>
            <a:endParaRPr/>
          </a:p>
        </p:txBody>
      </p:sp>
      <p:pic>
        <p:nvPicPr>
          <p:cNvPr id="414" name="Google Shape;4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5" y="3016675"/>
            <a:ext cx="3460675" cy="194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25" y="912625"/>
            <a:ext cx="3460688" cy="19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6" name="Google Shape;416;p44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{F5CBB82B-E97B-4E4E-BED6-9CFB145AE004}</a:tableStyleId>
              </a:tblPr>
              <a:tblGrid>
                <a:gridCol w="1041025"/>
                <a:gridCol w="1192975"/>
                <a:gridCol w="2649425"/>
              </a:tblGrid>
              <a:tr h="115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보안 게이트 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차단기 개폐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차단기 </a:t>
                      </a: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열림, 닫힘 자동화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개폐 상태 중앙서버 업데이트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7" name="Google Shape;417;p44"/>
          <p:cNvPicPr preferRelativeResize="0"/>
          <p:nvPr/>
        </p:nvPicPr>
        <p:blipFill rotWithShape="1">
          <a:blip r:embed="rId6">
            <a:alphaModFix/>
          </a:blip>
          <a:srcRect b="0" l="0" r="0" t="22773"/>
          <a:stretch/>
        </p:blipFill>
        <p:spPr>
          <a:xfrm>
            <a:off x="4459150" y="3160625"/>
            <a:ext cx="3838700" cy="163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truck is driving down the road on a white background .(Tenor 제공)" id="418" name="Google Shape;41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8750" y="2942924"/>
            <a:ext cx="2229175" cy="13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자원 적재 시설 </a:t>
            </a:r>
            <a:endParaRPr/>
          </a:p>
        </p:txBody>
      </p:sp>
      <p:pic>
        <p:nvPicPr>
          <p:cNvPr id="424" name="Google Shape;4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50" y="3036725"/>
            <a:ext cx="3460672" cy="1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25" y="912601"/>
            <a:ext cx="3460721" cy="19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6" name="Google Shape;426;p45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{F5CBB82B-E97B-4E4E-BED6-9CFB145AE004}</a:tableStyleId>
              </a:tblPr>
              <a:tblGrid>
                <a:gridCol w="1041025"/>
                <a:gridCol w="1641200"/>
                <a:gridCol w="2201200"/>
              </a:tblGrid>
              <a:tr h="2516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자원 적재 시설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자원 투하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투출구 개폐 제어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8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수동/자동 제어 변경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수동 제어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중앙서버 자동 명령 제어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투하 위치 선택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투출구 365도 방향 제어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7" name="Google Shape;42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3525" y="2716475"/>
            <a:ext cx="3533016" cy="22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truck is driving down the road on a white background .(Tenor 제공)" id="428" name="Google Shape;42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592700" y="3249623"/>
            <a:ext cx="1974653" cy="11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38" y="3006696"/>
            <a:ext cx="3460700" cy="19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자원 </a:t>
            </a:r>
            <a:r>
              <a:rPr lang="ko"/>
              <a:t>저장</a:t>
            </a:r>
            <a:r>
              <a:rPr lang="ko"/>
              <a:t> 시설 </a:t>
            </a:r>
            <a:endParaRPr/>
          </a:p>
        </p:txBody>
      </p:sp>
      <p:pic>
        <p:nvPicPr>
          <p:cNvPr id="435" name="Google Shape;4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50" y="912624"/>
            <a:ext cx="3460675" cy="1947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6" name="Google Shape;436;p46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{F5CBB82B-E97B-4E4E-BED6-9CFB145AE004}</a:tableStyleId>
              </a:tblPr>
              <a:tblGrid>
                <a:gridCol w="1041025"/>
                <a:gridCol w="1641225"/>
                <a:gridCol w="2201175"/>
              </a:tblGrid>
              <a:tr h="4155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자원 저장 시설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컨베이어 벨트 제어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 서버 제어 (가동 , 정지)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컨테이너 적재량 감지기능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상태 실시간 감지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중앙서버 업데이트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0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컨테이너 선택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상태에 따른 경로 선택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경로변경 중 벨트 중지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가용 컨테이너 중앙서버 업데이트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7" name="Google Shape;43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7375" y="3523825"/>
            <a:ext cx="2797868" cy="176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truck is driving down the road on a white background .(Tenor 제공)" id="438" name="Google Shape;43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308163" y="3711485"/>
            <a:ext cx="1974653" cy="11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트럭</a:t>
            </a:r>
            <a:r>
              <a:rPr lang="ko"/>
              <a:t> 배터리 충전 </a:t>
            </a:r>
            <a:r>
              <a:rPr lang="ko"/>
              <a:t>시설</a:t>
            </a:r>
            <a:endParaRPr/>
          </a:p>
        </p:txBody>
      </p:sp>
      <p:graphicFrame>
        <p:nvGraphicFramePr>
          <p:cNvPr id="444" name="Google Shape;444;p47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{F5CBB82B-E97B-4E4E-BED6-9CFB145AE004}</a:tableStyleId>
              </a:tblPr>
              <a:tblGrid>
                <a:gridCol w="1041025"/>
                <a:gridCol w="1192975"/>
                <a:gridCol w="2649425"/>
              </a:tblGrid>
              <a:tr h="130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충전소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충전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배터리 30% 미만시 충전시작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7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상태 중앙서버 업데이트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5" name="Google Shape;445;p47" title="screencast_from_2025-05-15_11-13-59_1_1_1_1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50" y="3007784"/>
            <a:ext cx="3460675" cy="1601738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6" name="Google Shape;446;p47" title="20250515_130257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25" y="854125"/>
            <a:ext cx="3557794" cy="200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8250" y="2935188"/>
            <a:ext cx="3226850" cy="2038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truck is driving down the road on a white background .(Tenor 제공)" id="448" name="Google Shape;44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4338" y="3453635"/>
            <a:ext cx="1974653" cy="11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GUI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Login Window</a:t>
            </a:r>
            <a:endParaRPr/>
          </a:p>
        </p:txBody>
      </p:sp>
      <p:pic>
        <p:nvPicPr>
          <p:cNvPr id="459" name="Google Shape;459;p49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338" y="1008000"/>
            <a:ext cx="2498338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9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성공시 Login Window가 종료되고 Main Window가 실행됨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Main Monitoring Tab</a:t>
            </a:r>
            <a:endParaRPr/>
          </a:p>
        </p:txBody>
      </p:sp>
      <p:pic>
        <p:nvPicPr>
          <p:cNvPr id="466" name="Google Shape;4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트럭의 현재 위치 및 상태, 시설물의 현재 상태 등을 실시간으로 파악할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Main Monitoring Tab</a:t>
            </a:r>
            <a:endParaRPr/>
          </a:p>
        </p:txBody>
      </p:sp>
      <p:pic>
        <p:nvPicPr>
          <p:cNvPr id="473" name="Google Shape;473;p51" title="hell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1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맵 상의 시설물을 클릭시 나타나는 팝업을 통해 시설물을 수동으로 제어할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Mission Management Tab</a:t>
            </a:r>
            <a:endParaRPr/>
          </a:p>
        </p:txBody>
      </p:sp>
      <p:pic>
        <p:nvPicPr>
          <p:cNvPr id="480" name="Google Shape;480;p52" title="screencast_from_2025-05-15_09-22-45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필터를 통해 데이터베이스에서 미션을 조회하고, 적재지를 선택하여 미션을 추가할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Event Log Tab</a:t>
            </a:r>
            <a:endParaRPr/>
          </a:p>
        </p:txBody>
      </p:sp>
      <p:pic>
        <p:nvPicPr>
          <p:cNvPr id="487" name="Google Shape;487;p53" title="screencast_from_2025-05-15_09-55-31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25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기록 또는 시설물 상태 변경 등 시스템의 모든 이벤트를 필터를 통해 조회할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추진 배경</a:t>
            </a:r>
            <a:endParaRPr/>
          </a:p>
        </p:txBody>
      </p:sp>
      <p:pic>
        <p:nvPicPr>
          <p:cNvPr id="113" name="Google Shape;113;p18" title="factory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73" y="1260000"/>
            <a:ext cx="2328652" cy="3505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18"/>
          <p:cNvSpPr txBox="1"/>
          <p:nvPr/>
        </p:nvSpPr>
        <p:spPr>
          <a:xfrm>
            <a:off x="3123100" y="1260000"/>
            <a:ext cx="5747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latin typeface="Noto Sans KR"/>
                <a:ea typeface="Noto Sans KR"/>
                <a:cs typeface="Noto Sans KR"/>
                <a:sym typeface="Noto Sans KR"/>
              </a:rPr>
              <a:t>위험천만한 작업 환경들</a:t>
            </a:r>
            <a:endParaRPr b="1" sz="17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latin typeface="Noto Sans KR"/>
                <a:ea typeface="Noto Sans KR"/>
                <a:cs typeface="Noto Sans KR"/>
                <a:sym typeface="Noto Sans KR"/>
              </a:rPr>
              <a:t>사람이 직접 수행하기엔 지나치게 위험한 작업 환경이 다수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latin typeface="Noto Sans KR"/>
                <a:ea typeface="Noto Sans KR"/>
                <a:cs typeface="Noto Sans KR"/>
                <a:sym typeface="Noto Sans KR"/>
              </a:rPr>
              <a:t>예: 고온/중량 자원 이송, 위험 지역을 이동하는 등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123100" y="2553938"/>
            <a:ext cx="574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latin typeface="Noto Sans KR"/>
                <a:ea typeface="Noto Sans KR"/>
                <a:cs typeface="Noto Sans KR"/>
                <a:sym typeface="Noto Sans KR"/>
              </a:rPr>
              <a:t>로봇의 본 역할</a:t>
            </a:r>
            <a:endParaRPr b="1" sz="17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latin typeface="Noto Sans KR"/>
                <a:ea typeface="Noto Sans KR"/>
                <a:cs typeface="Noto Sans KR"/>
                <a:sym typeface="Noto Sans KR"/>
              </a:rPr>
              <a:t>위험한 </a:t>
            </a:r>
            <a:r>
              <a:rPr lang="ko" sz="1600">
                <a:latin typeface="Noto Sans KR"/>
                <a:ea typeface="Noto Sans KR"/>
                <a:cs typeface="Noto Sans KR"/>
                <a:sym typeface="Noto Sans KR"/>
              </a:rPr>
              <a:t>작업들을 자동화하여 사람들이 더욱 안전하게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049025" y="4313550"/>
            <a:ext cx="2886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희토류 광물 운반은 하나의 예시일뿐</a:t>
            </a:r>
            <a:endParaRPr b="1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123100" y="3447688"/>
            <a:ext cx="574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latin typeface="Noto Sans KR"/>
                <a:ea typeface="Noto Sans KR"/>
                <a:cs typeface="Noto Sans KR"/>
                <a:sym typeface="Noto Sans KR"/>
              </a:rPr>
              <a:t>위험한 작업 환경을 작은 스케일로 구성</a:t>
            </a:r>
            <a:endParaRPr b="1" sz="17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latin typeface="Noto Sans KR"/>
                <a:ea typeface="Noto Sans KR"/>
                <a:cs typeface="Noto Sans KR"/>
                <a:sym typeface="Noto Sans KR"/>
              </a:rPr>
              <a:t>시뮬레이션을 통해 로봇 기술의 잠재성 간접 체험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Settings Tab</a:t>
            </a:r>
            <a:endParaRPr/>
          </a:p>
        </p:txBody>
      </p:sp>
      <p:pic>
        <p:nvPicPr>
          <p:cNvPr id="494" name="Google Shape;494;p54" title="screencast_from_2025-05-15_09-57-10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시스템의 설정을 변경하고 사용자 데이터를 관리할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 및 백엔드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상태 기반 FSM 설계</a:t>
            </a:r>
            <a:endParaRPr/>
          </a:p>
        </p:txBody>
      </p:sp>
      <p:sp>
        <p:nvSpPr>
          <p:cNvPr id="506" name="Google Shape;506;p56"/>
          <p:cNvSpPr/>
          <p:nvPr/>
        </p:nvSpPr>
        <p:spPr>
          <a:xfrm>
            <a:off x="681250" y="13765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트럭 메시지 수신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681250" y="207575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현재 상태 확인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8" name="Google Shape;508;p56"/>
          <p:cNvSpPr/>
          <p:nvPr/>
        </p:nvSpPr>
        <p:spPr>
          <a:xfrm>
            <a:off x="681250" y="27750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FSM 상태 전이 판단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9" name="Google Shape;509;p56"/>
          <p:cNvSpPr/>
          <p:nvPr/>
        </p:nvSpPr>
        <p:spPr>
          <a:xfrm>
            <a:off x="681250" y="347425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다음 명령 전송 : RUN / WAIT / STOP 등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0" name="Google Shape;510;p56"/>
          <p:cNvSpPr/>
          <p:nvPr/>
        </p:nvSpPr>
        <p:spPr>
          <a:xfrm>
            <a:off x="681250" y="41735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DB 갱신 및 GUI 반영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1" name="Google Shape;511;p56"/>
          <p:cNvSpPr/>
          <p:nvPr/>
        </p:nvSpPr>
        <p:spPr>
          <a:xfrm>
            <a:off x="2166075" y="187102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2" name="Google Shape;512;p56"/>
          <p:cNvSpPr/>
          <p:nvPr/>
        </p:nvSpPr>
        <p:spPr>
          <a:xfrm>
            <a:off x="2166075" y="257027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3" name="Google Shape;513;p56"/>
          <p:cNvSpPr/>
          <p:nvPr/>
        </p:nvSpPr>
        <p:spPr>
          <a:xfrm>
            <a:off x="2166075" y="326952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4" name="Google Shape;514;p56"/>
          <p:cNvSpPr/>
          <p:nvPr/>
        </p:nvSpPr>
        <p:spPr>
          <a:xfrm>
            <a:off x="2166075" y="396877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15" name="Google Shape;5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00" y="1182325"/>
            <a:ext cx="3820850" cy="34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장치 컨트롤러 모듈화</a:t>
            </a:r>
            <a:endParaRPr/>
          </a:p>
        </p:txBody>
      </p:sp>
      <p:sp>
        <p:nvSpPr>
          <p:cNvPr id="521" name="Google Shape;521;p57"/>
          <p:cNvSpPr/>
          <p:nvPr/>
        </p:nvSpPr>
        <p:spPr>
          <a:xfrm>
            <a:off x="655225" y="1439350"/>
            <a:ext cx="2053200" cy="444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TRUCK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2" name="Google Shape;522;p57"/>
          <p:cNvSpPr/>
          <p:nvPr/>
        </p:nvSpPr>
        <p:spPr>
          <a:xfrm>
            <a:off x="3631850" y="1439350"/>
            <a:ext cx="2583000" cy="444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TRUCK CONTROLLER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3" name="Google Shape;523;p57"/>
          <p:cNvSpPr/>
          <p:nvPr/>
        </p:nvSpPr>
        <p:spPr>
          <a:xfrm>
            <a:off x="655225" y="2000275"/>
            <a:ext cx="2053200" cy="444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GATE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4" name="Google Shape;524;p57"/>
          <p:cNvSpPr/>
          <p:nvPr/>
        </p:nvSpPr>
        <p:spPr>
          <a:xfrm>
            <a:off x="3631850" y="2000275"/>
            <a:ext cx="2583000" cy="444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GATE CONTROLLER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5" name="Google Shape;525;p57"/>
          <p:cNvSpPr/>
          <p:nvPr/>
        </p:nvSpPr>
        <p:spPr>
          <a:xfrm>
            <a:off x="655225" y="2561200"/>
            <a:ext cx="2053200" cy="444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BELT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6" name="Google Shape;526;p57"/>
          <p:cNvSpPr/>
          <p:nvPr/>
        </p:nvSpPr>
        <p:spPr>
          <a:xfrm>
            <a:off x="3631850" y="2561200"/>
            <a:ext cx="2583000" cy="444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BELT CONTROLLER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7" name="Google Shape;527;p57"/>
          <p:cNvSpPr/>
          <p:nvPr/>
        </p:nvSpPr>
        <p:spPr>
          <a:xfrm>
            <a:off x="655225" y="3122125"/>
            <a:ext cx="2053200" cy="444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DISPENSER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8" name="Google Shape;528;p57"/>
          <p:cNvSpPr/>
          <p:nvPr/>
        </p:nvSpPr>
        <p:spPr>
          <a:xfrm>
            <a:off x="3631850" y="3122125"/>
            <a:ext cx="2583000" cy="444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DISPENSER CONTROLLER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9" name="Google Shape;529;p57"/>
          <p:cNvSpPr/>
          <p:nvPr/>
        </p:nvSpPr>
        <p:spPr>
          <a:xfrm>
            <a:off x="2860383" y="151870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0" name="Google Shape;530;p57"/>
          <p:cNvSpPr/>
          <p:nvPr/>
        </p:nvSpPr>
        <p:spPr>
          <a:xfrm>
            <a:off x="2860383" y="2079625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1" name="Google Shape;531;p57"/>
          <p:cNvSpPr/>
          <p:nvPr/>
        </p:nvSpPr>
        <p:spPr>
          <a:xfrm>
            <a:off x="2860382" y="26405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2" name="Google Shape;532;p57"/>
          <p:cNvSpPr/>
          <p:nvPr/>
        </p:nvSpPr>
        <p:spPr>
          <a:xfrm>
            <a:off x="2860383" y="3201475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3" name="Google Shape;533;p57"/>
          <p:cNvSpPr/>
          <p:nvPr/>
        </p:nvSpPr>
        <p:spPr>
          <a:xfrm>
            <a:off x="7018500" y="2079625"/>
            <a:ext cx="1649100" cy="719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MAIN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CONTROLLER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4" name="Google Shape;534;p57"/>
          <p:cNvSpPr/>
          <p:nvPr/>
        </p:nvSpPr>
        <p:spPr>
          <a:xfrm rot="1801006">
            <a:off x="6306938" y="1756906"/>
            <a:ext cx="619486" cy="28574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5" name="Google Shape;535;p57"/>
          <p:cNvSpPr/>
          <p:nvPr/>
        </p:nvSpPr>
        <p:spPr>
          <a:xfrm flipH="1" rot="8998994">
            <a:off x="6336788" y="3141631"/>
            <a:ext cx="619486" cy="28574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6" name="Google Shape;536;p57"/>
          <p:cNvSpPr/>
          <p:nvPr/>
        </p:nvSpPr>
        <p:spPr>
          <a:xfrm>
            <a:off x="6306933" y="22214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7" name="Google Shape;537;p57"/>
          <p:cNvSpPr/>
          <p:nvPr/>
        </p:nvSpPr>
        <p:spPr>
          <a:xfrm>
            <a:off x="6306933" y="26405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8" name="Google Shape;538;p57"/>
          <p:cNvSpPr txBox="1"/>
          <p:nvPr/>
        </p:nvSpPr>
        <p:spPr>
          <a:xfrm>
            <a:off x="0" y="3866100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단일 책임 원칙(SRP)을 따라 모든 기능을 독립적인 모듈로 분리하여 유지보수성과 재사용성 확보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9" name="Google Shape;539;p57"/>
          <p:cNvSpPr txBox="1"/>
          <p:nvPr/>
        </p:nvSpPr>
        <p:spPr>
          <a:xfrm>
            <a:off x="0" y="4167775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하드웨어 장치 제어는 전용 컨트롤러가 담당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0" name="Google Shape;540;p57"/>
          <p:cNvSpPr txBox="1"/>
          <p:nvPr/>
        </p:nvSpPr>
        <p:spPr>
          <a:xfrm>
            <a:off x="0" y="4474625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각 컨트롤러는 main_controller를 통해 통합 관리되어 일관된 제어 흐름 유지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기술적 문제 및 해결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주행제어 간섭</a:t>
            </a:r>
            <a:endParaRPr/>
          </a:p>
        </p:txBody>
      </p:sp>
      <p:cxnSp>
        <p:nvCxnSpPr>
          <p:cNvPr id="551" name="Google Shape;551;p59"/>
          <p:cNvCxnSpPr/>
          <p:nvPr/>
        </p:nvCxnSpPr>
        <p:spPr>
          <a:xfrm flipH="1" rot="10800000">
            <a:off x="3420679" y="1970121"/>
            <a:ext cx="2662200" cy="204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59"/>
          <p:cNvSpPr/>
          <p:nvPr/>
        </p:nvSpPr>
        <p:spPr>
          <a:xfrm rot="2414857">
            <a:off x="3551043" y="3549524"/>
            <a:ext cx="627310" cy="80516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9"/>
          <p:cNvSpPr/>
          <p:nvPr/>
        </p:nvSpPr>
        <p:spPr>
          <a:xfrm rot="2416500">
            <a:off x="3293688" y="3716570"/>
            <a:ext cx="182843" cy="308993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59"/>
          <p:cNvSpPr/>
          <p:nvPr/>
        </p:nvSpPr>
        <p:spPr>
          <a:xfrm rot="2416500">
            <a:off x="3911771" y="4239915"/>
            <a:ext cx="182843" cy="308993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59"/>
          <p:cNvSpPr/>
          <p:nvPr/>
        </p:nvSpPr>
        <p:spPr>
          <a:xfrm rot="2416487">
            <a:off x="3733216" y="3797628"/>
            <a:ext cx="262664" cy="308993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59"/>
          <p:cNvSpPr/>
          <p:nvPr/>
        </p:nvSpPr>
        <p:spPr>
          <a:xfrm rot="1585593">
            <a:off x="4351270" y="2917500"/>
            <a:ext cx="499494" cy="62187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Lato"/>
                <a:ea typeface="Lato"/>
                <a:cs typeface="Lato"/>
                <a:sym typeface="Lato"/>
              </a:rPr>
              <a:t>RFID CARD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59"/>
          <p:cNvSpPr/>
          <p:nvPr/>
        </p:nvSpPr>
        <p:spPr>
          <a:xfrm rot="703536">
            <a:off x="4582306" y="1928580"/>
            <a:ext cx="640669" cy="787391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59"/>
          <p:cNvSpPr/>
          <p:nvPr/>
        </p:nvSpPr>
        <p:spPr>
          <a:xfrm rot="700244">
            <a:off x="4349689" y="2323758"/>
            <a:ext cx="186863" cy="302076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59"/>
          <p:cNvSpPr/>
          <p:nvPr/>
        </p:nvSpPr>
        <p:spPr>
          <a:xfrm rot="700244">
            <a:off x="5159648" y="2491806"/>
            <a:ext cx="186863" cy="302076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59"/>
          <p:cNvSpPr/>
          <p:nvPr/>
        </p:nvSpPr>
        <p:spPr>
          <a:xfrm rot="704217">
            <a:off x="4789346" y="2171260"/>
            <a:ext cx="268412" cy="302076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1" name="Google Shape;561;p59"/>
          <p:cNvCxnSpPr/>
          <p:nvPr/>
        </p:nvCxnSpPr>
        <p:spPr>
          <a:xfrm flipH="1" rot="10800000">
            <a:off x="5378487" y="1835782"/>
            <a:ext cx="549000" cy="1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59"/>
          <p:cNvCxnSpPr/>
          <p:nvPr/>
        </p:nvCxnSpPr>
        <p:spPr>
          <a:xfrm flipH="1" rot="10800000">
            <a:off x="4975405" y="1369936"/>
            <a:ext cx="117600" cy="5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3" name="Google Shape;563;p59"/>
          <p:cNvSpPr/>
          <p:nvPr/>
        </p:nvSpPr>
        <p:spPr>
          <a:xfrm>
            <a:off x="5278586" y="1544636"/>
            <a:ext cx="748800" cy="735600"/>
          </a:xfrm>
          <a:prstGeom prst="mathMultiply">
            <a:avLst>
              <a:gd fmla="val 7713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주행제어 간섭</a:t>
            </a:r>
            <a:endParaRPr/>
          </a:p>
        </p:txBody>
      </p:sp>
      <p:sp>
        <p:nvSpPr>
          <p:cNvPr id="569" name="Google Shape;569;p60"/>
          <p:cNvSpPr txBox="1"/>
          <p:nvPr/>
        </p:nvSpPr>
        <p:spPr>
          <a:xfrm>
            <a:off x="363750" y="1054400"/>
            <a:ext cx="815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원</a:t>
            </a: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인1 : </a:t>
            </a: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서버와의 메세지 송수신 문제  </a:t>
            </a: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                                     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0" name="Google Shape;570;p60"/>
          <p:cNvSpPr/>
          <p:nvPr/>
        </p:nvSpPr>
        <p:spPr>
          <a:xfrm>
            <a:off x="1485728" y="2070925"/>
            <a:ext cx="1843497" cy="146922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JSON 기반 </a:t>
            </a:r>
            <a:br>
              <a:rPr b="1" lang="ko" sz="13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13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TCP 프로토콜</a:t>
            </a:r>
            <a:endParaRPr b="1" sz="13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ko" sz="1000"/>
              <a:t>{"sender": "TRUCK_01",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"receiver": "SERVER",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"cmd": "명령어",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"payload": {dict}}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60"/>
          <p:cNvSpPr/>
          <p:nvPr/>
        </p:nvSpPr>
        <p:spPr>
          <a:xfrm>
            <a:off x="3733975" y="2546750"/>
            <a:ext cx="1020247" cy="3125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60"/>
          <p:cNvSpPr txBox="1"/>
          <p:nvPr/>
        </p:nvSpPr>
        <p:spPr>
          <a:xfrm>
            <a:off x="997113" y="3734125"/>
            <a:ext cx="28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약 </a:t>
            </a:r>
            <a:r>
              <a:rPr b="1" lang="ko" sz="2000"/>
              <a:t>60~100 bytes</a:t>
            </a:r>
            <a:r>
              <a:rPr lang="ko" sz="2000"/>
              <a:t> 소모</a:t>
            </a:r>
            <a:endParaRPr sz="2000"/>
          </a:p>
        </p:txBody>
      </p:sp>
      <p:sp>
        <p:nvSpPr>
          <p:cNvPr id="573" name="Google Shape;573;p60"/>
          <p:cNvSpPr txBox="1"/>
          <p:nvPr/>
        </p:nvSpPr>
        <p:spPr>
          <a:xfrm>
            <a:off x="4670362" y="3734125"/>
            <a:ext cx="28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3~5 bytes</a:t>
            </a:r>
            <a:r>
              <a:rPr lang="ko" sz="2000"/>
              <a:t>로 전송</a:t>
            </a:r>
            <a:r>
              <a:rPr lang="ko" sz="2000"/>
              <a:t> 가능</a:t>
            </a:r>
            <a:endParaRPr sz="2000"/>
          </a:p>
        </p:txBody>
      </p:sp>
      <p:sp>
        <p:nvSpPr>
          <p:cNvPr id="574" name="Google Shape;574;p60"/>
          <p:cNvSpPr/>
          <p:nvPr/>
        </p:nvSpPr>
        <p:spPr>
          <a:xfrm>
            <a:off x="5158971" y="2056919"/>
            <a:ext cx="1843497" cy="146922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Byte 기반 </a:t>
            </a:r>
            <a:br>
              <a:rPr b="1" lang="ko" sz="12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12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TCP 프로토콜</a:t>
            </a:r>
            <a:endParaRPr b="1" sz="1200">
              <a:solidFill>
                <a:srgbClr val="292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[0x01][0x01][0xA1] ……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주행제어 간섭</a:t>
            </a:r>
            <a:endParaRPr/>
          </a:p>
        </p:txBody>
      </p:sp>
      <p:sp>
        <p:nvSpPr>
          <p:cNvPr id="580" name="Google Shape;580;p61"/>
          <p:cNvSpPr txBox="1"/>
          <p:nvPr/>
        </p:nvSpPr>
        <p:spPr>
          <a:xfrm>
            <a:off x="363750" y="1054400"/>
            <a:ext cx="815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원인2 : </a:t>
            </a: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 RFID센서의 간섭                                       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81" name="Google Shape;581;p61"/>
          <p:cNvPicPr preferRelativeResize="0"/>
          <p:nvPr/>
        </p:nvPicPr>
        <p:blipFill rotWithShape="1">
          <a:blip r:embed="rId3">
            <a:alphaModFix/>
          </a:blip>
          <a:srcRect b="0" l="0" r="0" t="20439"/>
          <a:stretch/>
        </p:blipFill>
        <p:spPr>
          <a:xfrm>
            <a:off x="2997550" y="1635175"/>
            <a:ext cx="3056751" cy="324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예상치 못한 메인보드 문제</a:t>
            </a:r>
            <a:endParaRPr/>
          </a:p>
        </p:txBody>
      </p:sp>
      <p:sp>
        <p:nvSpPr>
          <p:cNvPr id="587" name="Google Shape;587;p62"/>
          <p:cNvSpPr txBox="1"/>
          <p:nvPr/>
        </p:nvSpPr>
        <p:spPr>
          <a:xfrm>
            <a:off x="940300" y="1432600"/>
            <a:ext cx="61197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모터 자체가 움직이지 않고 트럭이 명령어대로 움직이지 않았음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보드에서 내장 LED에서의 메인보드 에러 신호가 있다는 것을 알아내어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보드를 간단한 LED점멸코드로 디버깅 해보면서 문제를 해결함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>
                <a:latin typeface="Noto Sans KR"/>
                <a:ea typeface="Noto Sans KR"/>
                <a:cs typeface="Noto Sans KR"/>
                <a:sym typeface="Noto Sans KR"/>
              </a:rPr>
              <a:t>(전기적문제)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88" name="Google Shape;5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275" y="1496775"/>
            <a:ext cx="2030501" cy="20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2"/>
          <p:cNvSpPr/>
          <p:nvPr/>
        </p:nvSpPr>
        <p:spPr>
          <a:xfrm>
            <a:off x="3131775" y="1915575"/>
            <a:ext cx="656100" cy="64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결과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 Requirements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-54125" y="1327475"/>
            <a:ext cx="9144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트럭이 스스로 운반 임무를 수행하고, 각 시설과 상호작용하며, </a:t>
            </a:r>
            <a:endParaRPr b="1" sz="19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관제자는 이를 실시간으로 모니터링할 수 있어야 한다.</a:t>
            </a:r>
            <a:endParaRPr b="1" sz="19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467550" y="235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{F5CBB82B-E97B-4E4E-BED6-9CFB145AE004}</a:tableStyleId>
              </a:tblPr>
              <a:tblGrid>
                <a:gridCol w="2702675"/>
                <a:gridCol w="550620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구분</a:t>
                      </a:r>
                      <a:endParaRPr b="1" sz="16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요구사항 요약</a:t>
                      </a:r>
                      <a:endParaRPr b="1" sz="16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자율성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트럭이 스스로 주행하고, </a:t>
                      </a: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주어진 </a:t>
                      </a: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경로를 따라 </a:t>
                      </a: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임무를 수행</a:t>
                      </a: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해야 한다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연동성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시설과 자동 연동되어, 적재/출입/운반 가능해야 한다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관제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차량과 시설 상태를 실시간 모니터링할 수 있어야 한다.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주행 사이클 </a:t>
            </a:r>
            <a:endParaRPr/>
          </a:p>
        </p:txBody>
      </p:sp>
      <p:pic>
        <p:nvPicPr>
          <p:cNvPr id="600" name="Google Shape;600;p64" title="시연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775" y="935475"/>
            <a:ext cx="6460848" cy="3634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기술적 성과 3개</a:t>
            </a:r>
            <a:endParaRPr/>
          </a:p>
        </p:txBody>
      </p:sp>
      <p:sp>
        <p:nvSpPr>
          <p:cNvPr id="606" name="Google Shape;606;p65"/>
          <p:cNvSpPr txBox="1"/>
          <p:nvPr/>
        </p:nvSpPr>
        <p:spPr>
          <a:xfrm>
            <a:off x="4298025" y="1423925"/>
            <a:ext cx="5276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AutoNum type="arabicPeriod"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실시간 TCP 통신</a:t>
            </a: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 및 명령 프로토콜 </a:t>
            </a: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 b="1"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7" name="Google Shape;607;p65"/>
          <p:cNvSpPr txBox="1"/>
          <p:nvPr/>
        </p:nvSpPr>
        <p:spPr>
          <a:xfrm>
            <a:off x="4298025" y="27071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2. RFID 위치 인식 기반 자율 주행 설계 및 구현</a:t>
            </a:r>
            <a:endParaRPr b="1"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8" name="Google Shape;608;p65"/>
          <p:cNvSpPr txBox="1"/>
          <p:nvPr/>
        </p:nvSpPr>
        <p:spPr>
          <a:xfrm>
            <a:off x="4298025" y="364497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3. GUI 기반 실제 시스템 설계 및 각 기능 구현</a:t>
            </a:r>
            <a:endParaRPr b="1"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9" name="Google Shape;609;p65"/>
          <p:cNvSpPr txBox="1"/>
          <p:nvPr/>
        </p:nvSpPr>
        <p:spPr>
          <a:xfrm>
            <a:off x="4388425" y="1769225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트럭-서버 간 명령 송수신을 TCP 메시지 형식으로 정의하고, 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byte 기반으로 안정성 또한 확보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0" name="Google Shape;610;p65"/>
          <p:cNvSpPr txBox="1"/>
          <p:nvPr/>
        </p:nvSpPr>
        <p:spPr>
          <a:xfrm>
            <a:off x="4298025" y="2999375"/>
            <a:ext cx="4169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트럭이 각 지점(RFID 태그) 도달 여부를 정확히 인식하여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1" name="Google Shape;611;p65"/>
          <p:cNvSpPr txBox="1"/>
          <p:nvPr/>
        </p:nvSpPr>
        <p:spPr>
          <a:xfrm>
            <a:off x="4298025" y="3966425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실시간 모니터링, 미션 관리, 이벤트 기록 등 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현장 운영에 가까운 인터페이스 구성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descr="check mark on a check box on a paper (Provided by Getty Images)" id="612" name="Google Shape;6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75" y="1816875"/>
            <a:ext cx="3510349" cy="23396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System Requirements</a:t>
            </a:r>
            <a:endParaRPr/>
          </a:p>
        </p:txBody>
      </p:sp>
      <p:graphicFrame>
        <p:nvGraphicFramePr>
          <p:cNvPr id="130" name="Google Shape;130;p20"/>
          <p:cNvGraphicFramePr/>
          <p:nvPr/>
        </p:nvGraphicFramePr>
        <p:xfrm>
          <a:off x="445900" y="162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{F5CBB82B-E97B-4E4E-BED6-9CFB145AE004}</a:tableStyleId>
              </a:tblPr>
              <a:tblGrid>
                <a:gridCol w="2031425"/>
                <a:gridCol w="622075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기능</a:t>
                      </a:r>
                      <a:endParaRPr b="1" sz="16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6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자율 주행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사람이 개입하지 않고 주어진 경로로 이동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임무 관리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트럭에게 임무를 부여하고 그에대한 기록을 관리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모니터링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차량의 미션 및 상태를 실시간으로 확인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시설 자동 연동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게이트, 적재소, 컨베이어 벨트 등과 자동적으로</a:t>
                      </a: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연동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상태보고 및 통신 기능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차량에서 중앙서버로 실시간 상태 전송</a:t>
                      </a:r>
                      <a:endParaRPr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 시스템  구성 및 아키텍처 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저장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</a:t>
            </a: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중앙 관리 시설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</a:t>
            </a: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적재</a:t>
            </a: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red truck is driving down the road on a white background .(Tenor 제공)"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550" y="4066903"/>
            <a:ext cx="1105500" cy="64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저장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화물 적재 장소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중앙 관리 시설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자원 적재 시설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red truck is driving down the road on a white background .(Tenor 제공)"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350" y="4219003"/>
            <a:ext cx="1105500" cy="64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/>
          <p:nvPr/>
        </p:nvSpPr>
        <p:spPr>
          <a:xfrm>
            <a:off x="2964175" y="3751150"/>
            <a:ext cx="3535500" cy="134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